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787" r:id="rId2"/>
    <p:sldId id="786" r:id="rId3"/>
    <p:sldId id="358" r:id="rId4"/>
    <p:sldId id="468" r:id="rId5"/>
    <p:sldId id="777" r:id="rId6"/>
    <p:sldId id="78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B"/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3" autoAdjust="0"/>
    <p:restoredTop sz="83282" autoAdjust="0"/>
  </p:normalViewPr>
  <p:slideViewPr>
    <p:cSldViewPr snapToGrid="0">
      <p:cViewPr varScale="1">
        <p:scale>
          <a:sx n="93" d="100"/>
          <a:sy n="93" d="100"/>
        </p:scale>
        <p:origin x="1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DB5C5-8DEA-418D-B45D-AB1C3A468B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92176A-507C-4D82-9490-B09BDB77FE1A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Barriers to integration</a:t>
          </a:r>
        </a:p>
      </dgm:t>
    </dgm:pt>
    <dgm:pt modelId="{AA448801-EB2C-4E9B-B992-09A54712CE21}" type="parTrans" cxnId="{3F365B0E-CC1E-4CB5-B84C-20275E321E71}">
      <dgm:prSet/>
      <dgm:spPr/>
      <dgm:t>
        <a:bodyPr/>
        <a:lstStyle/>
        <a:p>
          <a:endParaRPr lang="en-GB"/>
        </a:p>
      </dgm:t>
    </dgm:pt>
    <dgm:pt modelId="{8BB58B3B-B726-4A02-80BA-6E7A892BA135}" type="sibTrans" cxnId="{3F365B0E-CC1E-4CB5-B84C-20275E321E71}">
      <dgm:prSet/>
      <dgm:spPr/>
      <dgm:t>
        <a:bodyPr/>
        <a:lstStyle/>
        <a:p>
          <a:endParaRPr lang="en-GB"/>
        </a:p>
      </dgm:t>
    </dgm:pt>
    <dgm:pt modelId="{D2CBAE11-5045-4B06-8A86-1D840CDBFB3D}">
      <dgm:prSet phldrT="[Text]"/>
      <dgm:spPr/>
      <dgm:t>
        <a:bodyPr/>
        <a:lstStyle/>
        <a:p>
          <a:r>
            <a:rPr lang="en-GB" dirty="0"/>
            <a:t>TRAUMA &amp; </a:t>
          </a:r>
        </a:p>
        <a:p>
          <a:r>
            <a:rPr lang="en-GB" dirty="0"/>
            <a:t>A LACK OF CONTROL</a:t>
          </a:r>
        </a:p>
      </dgm:t>
    </dgm:pt>
    <dgm:pt modelId="{14585309-CDBA-4C0E-87BB-58E22E03A879}" type="parTrans" cxnId="{19143057-63D0-4664-854E-AEC435A6B46E}">
      <dgm:prSet/>
      <dgm:spPr/>
      <dgm:t>
        <a:bodyPr/>
        <a:lstStyle/>
        <a:p>
          <a:endParaRPr lang="en-GB"/>
        </a:p>
      </dgm:t>
    </dgm:pt>
    <dgm:pt modelId="{93966187-9C00-4C4E-AEC4-095FF8D8DA9B}" type="sibTrans" cxnId="{19143057-63D0-4664-854E-AEC435A6B46E}">
      <dgm:prSet/>
      <dgm:spPr/>
      <dgm:t>
        <a:bodyPr/>
        <a:lstStyle/>
        <a:p>
          <a:endParaRPr lang="en-GB"/>
        </a:p>
      </dgm:t>
    </dgm:pt>
    <dgm:pt modelId="{54323F4E-12DE-4B2E-8930-4AEEC6295A12}">
      <dgm:prSet phldrT="[Text]"/>
      <dgm:spPr/>
      <dgm:t>
        <a:bodyPr/>
        <a:lstStyle/>
        <a:p>
          <a:r>
            <a:rPr lang="en-GB" dirty="0"/>
            <a:t>FOSTERING A</a:t>
          </a:r>
          <a:r>
            <a:rPr lang="en-GB" baseline="0" dirty="0"/>
            <a:t> SENSE OF BELONGING</a:t>
          </a:r>
          <a:endParaRPr lang="en-GB" dirty="0"/>
        </a:p>
      </dgm:t>
    </dgm:pt>
    <dgm:pt modelId="{A3DEA556-35A2-485D-8B24-52B2844E6F64}" type="parTrans" cxnId="{E4EE9F8A-A24F-4A84-AF88-42D7725D2F4D}">
      <dgm:prSet/>
      <dgm:spPr/>
      <dgm:t>
        <a:bodyPr/>
        <a:lstStyle/>
        <a:p>
          <a:endParaRPr lang="en-GB"/>
        </a:p>
      </dgm:t>
    </dgm:pt>
    <dgm:pt modelId="{C579977E-096B-4D5C-8768-C5F737A1171A}" type="sibTrans" cxnId="{E4EE9F8A-A24F-4A84-AF88-42D7725D2F4D}">
      <dgm:prSet/>
      <dgm:spPr/>
      <dgm:t>
        <a:bodyPr/>
        <a:lstStyle/>
        <a:p>
          <a:endParaRPr lang="en-GB"/>
        </a:p>
      </dgm:t>
    </dgm:pt>
    <dgm:pt modelId="{42B29572-DD0C-4699-892F-9294F763463C}">
      <dgm:prSet phldrT="[Text]"/>
      <dgm:spPr/>
      <dgm:t>
        <a:bodyPr/>
        <a:lstStyle/>
        <a:p>
          <a:r>
            <a:rPr lang="en-GB" dirty="0"/>
            <a:t>ACCESSING PRACTICAL SUPPORT</a:t>
          </a:r>
        </a:p>
      </dgm:t>
    </dgm:pt>
    <dgm:pt modelId="{7B8A58E6-F692-44FF-822C-780ED6137DBF}" type="parTrans" cxnId="{C21BB105-B02E-478B-B4C4-7B6D5AAB6111}">
      <dgm:prSet/>
      <dgm:spPr/>
      <dgm:t>
        <a:bodyPr/>
        <a:lstStyle/>
        <a:p>
          <a:endParaRPr lang="en-GB"/>
        </a:p>
      </dgm:t>
    </dgm:pt>
    <dgm:pt modelId="{54BF3D47-13AF-4D88-A85A-F14F80BF5A0C}" type="sibTrans" cxnId="{C21BB105-B02E-478B-B4C4-7B6D5AAB6111}">
      <dgm:prSet/>
      <dgm:spPr/>
      <dgm:t>
        <a:bodyPr/>
        <a:lstStyle/>
        <a:p>
          <a:endParaRPr lang="en-GB"/>
        </a:p>
      </dgm:t>
    </dgm:pt>
    <dgm:pt modelId="{4C9DFA33-AD76-480A-9710-7E35B7822778}">
      <dgm:prSet phldrT="[Text]"/>
      <dgm:spPr/>
      <dgm:t>
        <a:bodyPr/>
        <a:lstStyle/>
        <a:p>
          <a:r>
            <a:rPr lang="en-GB" dirty="0"/>
            <a:t>LACK OF AWARENESS</a:t>
          </a:r>
        </a:p>
      </dgm:t>
    </dgm:pt>
    <dgm:pt modelId="{C5915864-AD3B-47CE-B837-DAF3F93CFB8B}" type="parTrans" cxnId="{D3D0FA59-7F7A-40DB-886F-3E10AE26A860}">
      <dgm:prSet/>
      <dgm:spPr/>
      <dgm:t>
        <a:bodyPr/>
        <a:lstStyle/>
        <a:p>
          <a:endParaRPr lang="en-GB"/>
        </a:p>
      </dgm:t>
    </dgm:pt>
    <dgm:pt modelId="{D21B6AE7-E047-4E8C-A060-F12ECDA599DA}" type="sibTrans" cxnId="{D3D0FA59-7F7A-40DB-886F-3E10AE26A860}">
      <dgm:prSet/>
      <dgm:spPr/>
      <dgm:t>
        <a:bodyPr/>
        <a:lstStyle/>
        <a:p>
          <a:endParaRPr lang="en-GB"/>
        </a:p>
      </dgm:t>
    </dgm:pt>
    <dgm:pt modelId="{F88DF60A-B516-493A-B31A-CD7BA5E9E40F}">
      <dgm:prSet phldrT="[Text]"/>
      <dgm:spPr/>
      <dgm:t>
        <a:bodyPr/>
        <a:lstStyle/>
        <a:p>
          <a:r>
            <a:rPr lang="en-GB" dirty="0"/>
            <a:t>LANGUAGE</a:t>
          </a:r>
        </a:p>
      </dgm:t>
    </dgm:pt>
    <dgm:pt modelId="{060ED875-FDFE-4758-9A43-AE79BE4D50FD}" type="parTrans" cxnId="{7E3BDA74-7B9C-4DB9-9854-5DA0C5F407AC}">
      <dgm:prSet/>
      <dgm:spPr/>
      <dgm:t>
        <a:bodyPr/>
        <a:lstStyle/>
        <a:p>
          <a:endParaRPr lang="en-GB"/>
        </a:p>
      </dgm:t>
    </dgm:pt>
    <dgm:pt modelId="{903D983D-DA16-427D-98B0-959ECA9F831E}" type="sibTrans" cxnId="{7E3BDA74-7B9C-4DB9-9854-5DA0C5F407AC}">
      <dgm:prSet/>
      <dgm:spPr/>
      <dgm:t>
        <a:bodyPr/>
        <a:lstStyle/>
        <a:p>
          <a:endParaRPr lang="en-GB"/>
        </a:p>
      </dgm:t>
    </dgm:pt>
    <dgm:pt modelId="{A9ACF6E8-6099-41C7-88B2-E7D47ADDCFCB}" type="pres">
      <dgm:prSet presAssocID="{9ADDB5C5-8DEA-418D-B45D-AB1C3A468B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4734B8-8096-4BB8-92B3-086B91D02A91}" type="pres">
      <dgm:prSet presAssocID="{7B92176A-507C-4D82-9490-B09BDB77FE1A}" presName="centerShape" presStyleLbl="node0" presStyleIdx="0" presStyleCnt="1"/>
      <dgm:spPr/>
    </dgm:pt>
    <dgm:pt modelId="{34285334-7EEC-4FEC-B0C8-F7E8ADE8154D}" type="pres">
      <dgm:prSet presAssocID="{D2CBAE11-5045-4B06-8A86-1D840CDBFB3D}" presName="node" presStyleLbl="node1" presStyleIdx="0" presStyleCnt="5">
        <dgm:presLayoutVars>
          <dgm:bulletEnabled val="1"/>
        </dgm:presLayoutVars>
      </dgm:prSet>
      <dgm:spPr/>
    </dgm:pt>
    <dgm:pt modelId="{2010B141-50F5-4647-BEB8-CEC9C3E925B3}" type="pres">
      <dgm:prSet presAssocID="{D2CBAE11-5045-4B06-8A86-1D840CDBFB3D}" presName="dummy" presStyleCnt="0"/>
      <dgm:spPr/>
    </dgm:pt>
    <dgm:pt modelId="{44536A17-3848-44D8-B318-5FBF21BA5080}" type="pres">
      <dgm:prSet presAssocID="{93966187-9C00-4C4E-AEC4-095FF8D8DA9B}" presName="sibTrans" presStyleLbl="sibTrans2D1" presStyleIdx="0" presStyleCnt="5" custLinFactNeighborX="0" custLinFactNeighborY="0"/>
      <dgm:spPr/>
    </dgm:pt>
    <dgm:pt modelId="{6EAC8949-2237-455A-BFBF-091CA839E6CE}" type="pres">
      <dgm:prSet presAssocID="{54323F4E-12DE-4B2E-8930-4AEEC6295A12}" presName="node" presStyleLbl="node1" presStyleIdx="1" presStyleCnt="5">
        <dgm:presLayoutVars>
          <dgm:bulletEnabled val="1"/>
        </dgm:presLayoutVars>
      </dgm:prSet>
      <dgm:spPr/>
    </dgm:pt>
    <dgm:pt modelId="{F492DF97-36ED-4719-93F0-D238518EC4AC}" type="pres">
      <dgm:prSet presAssocID="{54323F4E-12DE-4B2E-8930-4AEEC6295A12}" presName="dummy" presStyleCnt="0"/>
      <dgm:spPr/>
    </dgm:pt>
    <dgm:pt modelId="{716A94C2-E268-4B5C-9D27-20C293CF947B}" type="pres">
      <dgm:prSet presAssocID="{C579977E-096B-4D5C-8768-C5F737A1171A}" presName="sibTrans" presStyleLbl="sibTrans2D1" presStyleIdx="1" presStyleCnt="5"/>
      <dgm:spPr/>
    </dgm:pt>
    <dgm:pt modelId="{5194B5EF-C2BA-4901-B6E4-7185DC87F250}" type="pres">
      <dgm:prSet presAssocID="{42B29572-DD0C-4699-892F-9294F763463C}" presName="node" presStyleLbl="node1" presStyleIdx="2" presStyleCnt="5" custRadScaleRad="99039" custRadScaleInc="-1863">
        <dgm:presLayoutVars>
          <dgm:bulletEnabled val="1"/>
        </dgm:presLayoutVars>
      </dgm:prSet>
      <dgm:spPr/>
    </dgm:pt>
    <dgm:pt modelId="{F65D1511-A5CE-405A-840C-5086FF655565}" type="pres">
      <dgm:prSet presAssocID="{42B29572-DD0C-4699-892F-9294F763463C}" presName="dummy" presStyleCnt="0"/>
      <dgm:spPr/>
    </dgm:pt>
    <dgm:pt modelId="{375C5497-3896-4D7B-9B0F-E8F80303D7C6}" type="pres">
      <dgm:prSet presAssocID="{54BF3D47-13AF-4D88-A85A-F14F80BF5A0C}" presName="sibTrans" presStyleLbl="sibTrans2D1" presStyleIdx="2" presStyleCnt="5"/>
      <dgm:spPr/>
    </dgm:pt>
    <dgm:pt modelId="{9E17A650-253D-40E1-9775-9181F72D0D7A}" type="pres">
      <dgm:prSet presAssocID="{4C9DFA33-AD76-480A-9710-7E35B7822778}" presName="node" presStyleLbl="node1" presStyleIdx="3" presStyleCnt="5">
        <dgm:presLayoutVars>
          <dgm:bulletEnabled val="1"/>
        </dgm:presLayoutVars>
      </dgm:prSet>
      <dgm:spPr/>
    </dgm:pt>
    <dgm:pt modelId="{9CC90D48-B4D4-4398-A29B-E63FD7424036}" type="pres">
      <dgm:prSet presAssocID="{4C9DFA33-AD76-480A-9710-7E35B7822778}" presName="dummy" presStyleCnt="0"/>
      <dgm:spPr/>
    </dgm:pt>
    <dgm:pt modelId="{A8416EE3-2103-4638-B1DD-E1916A6B9A53}" type="pres">
      <dgm:prSet presAssocID="{D21B6AE7-E047-4E8C-A060-F12ECDA599DA}" presName="sibTrans" presStyleLbl="sibTrans2D1" presStyleIdx="3" presStyleCnt="5"/>
      <dgm:spPr/>
    </dgm:pt>
    <dgm:pt modelId="{0BEDA374-FB2B-415E-A7E3-73582811475C}" type="pres">
      <dgm:prSet presAssocID="{F88DF60A-B516-493A-B31A-CD7BA5E9E40F}" presName="node" presStyleLbl="node1" presStyleIdx="4" presStyleCnt="5">
        <dgm:presLayoutVars>
          <dgm:bulletEnabled val="1"/>
        </dgm:presLayoutVars>
      </dgm:prSet>
      <dgm:spPr/>
    </dgm:pt>
    <dgm:pt modelId="{1CB77F2D-66A0-4AB1-92F4-D5C9EED375A7}" type="pres">
      <dgm:prSet presAssocID="{F88DF60A-B516-493A-B31A-CD7BA5E9E40F}" presName="dummy" presStyleCnt="0"/>
      <dgm:spPr/>
    </dgm:pt>
    <dgm:pt modelId="{C3FAF726-88CE-4ACD-930F-2F46F3ACD254}" type="pres">
      <dgm:prSet presAssocID="{903D983D-DA16-427D-98B0-959ECA9F831E}" presName="sibTrans" presStyleLbl="sibTrans2D1" presStyleIdx="4" presStyleCnt="5"/>
      <dgm:spPr/>
    </dgm:pt>
  </dgm:ptLst>
  <dgm:cxnLst>
    <dgm:cxn modelId="{C21BB105-B02E-478B-B4C4-7B6D5AAB6111}" srcId="{7B92176A-507C-4D82-9490-B09BDB77FE1A}" destId="{42B29572-DD0C-4699-892F-9294F763463C}" srcOrd="2" destOrd="0" parTransId="{7B8A58E6-F692-44FF-822C-780ED6137DBF}" sibTransId="{54BF3D47-13AF-4D88-A85A-F14F80BF5A0C}"/>
    <dgm:cxn modelId="{3F365B0E-CC1E-4CB5-B84C-20275E321E71}" srcId="{9ADDB5C5-8DEA-418D-B45D-AB1C3A468BB9}" destId="{7B92176A-507C-4D82-9490-B09BDB77FE1A}" srcOrd="0" destOrd="0" parTransId="{AA448801-EB2C-4E9B-B992-09A54712CE21}" sibTransId="{8BB58B3B-B726-4A02-80BA-6E7A892BA135}"/>
    <dgm:cxn modelId="{1DEC2112-CB53-4606-8A64-E3242D749FEC}" type="presOf" srcId="{F88DF60A-B516-493A-B31A-CD7BA5E9E40F}" destId="{0BEDA374-FB2B-415E-A7E3-73582811475C}" srcOrd="0" destOrd="0" presId="urn:microsoft.com/office/officeart/2005/8/layout/radial6"/>
    <dgm:cxn modelId="{8A4A8B31-18EE-46B4-8547-41A9CCC25D4D}" type="presOf" srcId="{D21B6AE7-E047-4E8C-A060-F12ECDA599DA}" destId="{A8416EE3-2103-4638-B1DD-E1916A6B9A53}" srcOrd="0" destOrd="0" presId="urn:microsoft.com/office/officeart/2005/8/layout/radial6"/>
    <dgm:cxn modelId="{82597F37-6703-4A95-A7DB-A7F18D92093D}" type="presOf" srcId="{9ADDB5C5-8DEA-418D-B45D-AB1C3A468BB9}" destId="{A9ACF6E8-6099-41C7-88B2-E7D47ADDCFCB}" srcOrd="0" destOrd="0" presId="urn:microsoft.com/office/officeart/2005/8/layout/radial6"/>
    <dgm:cxn modelId="{4A5FCF3F-7911-4DC7-8A61-AE3ACCD927C4}" type="presOf" srcId="{903D983D-DA16-427D-98B0-959ECA9F831E}" destId="{C3FAF726-88CE-4ACD-930F-2F46F3ACD254}" srcOrd="0" destOrd="0" presId="urn:microsoft.com/office/officeart/2005/8/layout/radial6"/>
    <dgm:cxn modelId="{DB932D45-8477-4883-9F14-58926CA20ACB}" type="presOf" srcId="{7B92176A-507C-4D82-9490-B09BDB77FE1A}" destId="{224734B8-8096-4BB8-92B3-086B91D02A91}" srcOrd="0" destOrd="0" presId="urn:microsoft.com/office/officeart/2005/8/layout/radial6"/>
    <dgm:cxn modelId="{19143057-63D0-4664-854E-AEC435A6B46E}" srcId="{7B92176A-507C-4D82-9490-B09BDB77FE1A}" destId="{D2CBAE11-5045-4B06-8A86-1D840CDBFB3D}" srcOrd="0" destOrd="0" parTransId="{14585309-CDBA-4C0E-87BB-58E22E03A879}" sibTransId="{93966187-9C00-4C4E-AEC4-095FF8D8DA9B}"/>
    <dgm:cxn modelId="{D3D0FA59-7F7A-40DB-886F-3E10AE26A860}" srcId="{7B92176A-507C-4D82-9490-B09BDB77FE1A}" destId="{4C9DFA33-AD76-480A-9710-7E35B7822778}" srcOrd="3" destOrd="0" parTransId="{C5915864-AD3B-47CE-B837-DAF3F93CFB8B}" sibTransId="{D21B6AE7-E047-4E8C-A060-F12ECDA599DA}"/>
    <dgm:cxn modelId="{7E3BDA74-7B9C-4DB9-9854-5DA0C5F407AC}" srcId="{7B92176A-507C-4D82-9490-B09BDB77FE1A}" destId="{F88DF60A-B516-493A-B31A-CD7BA5E9E40F}" srcOrd="4" destOrd="0" parTransId="{060ED875-FDFE-4758-9A43-AE79BE4D50FD}" sibTransId="{903D983D-DA16-427D-98B0-959ECA9F831E}"/>
    <dgm:cxn modelId="{02B23582-7B83-4D3C-9DF3-4F913EFFC313}" type="presOf" srcId="{C579977E-096B-4D5C-8768-C5F737A1171A}" destId="{716A94C2-E268-4B5C-9D27-20C293CF947B}" srcOrd="0" destOrd="0" presId="urn:microsoft.com/office/officeart/2005/8/layout/radial6"/>
    <dgm:cxn modelId="{E4EE9F8A-A24F-4A84-AF88-42D7725D2F4D}" srcId="{7B92176A-507C-4D82-9490-B09BDB77FE1A}" destId="{54323F4E-12DE-4B2E-8930-4AEEC6295A12}" srcOrd="1" destOrd="0" parTransId="{A3DEA556-35A2-485D-8B24-52B2844E6F64}" sibTransId="{C579977E-096B-4D5C-8768-C5F737A1171A}"/>
    <dgm:cxn modelId="{F17F97A6-7C36-4F45-BA34-D3359205DECC}" type="presOf" srcId="{D2CBAE11-5045-4B06-8A86-1D840CDBFB3D}" destId="{34285334-7EEC-4FEC-B0C8-F7E8ADE8154D}" srcOrd="0" destOrd="0" presId="urn:microsoft.com/office/officeart/2005/8/layout/radial6"/>
    <dgm:cxn modelId="{511E64D1-BCC4-4B06-95A4-106C6E55C465}" type="presOf" srcId="{93966187-9C00-4C4E-AEC4-095FF8D8DA9B}" destId="{44536A17-3848-44D8-B318-5FBF21BA5080}" srcOrd="0" destOrd="0" presId="urn:microsoft.com/office/officeart/2005/8/layout/radial6"/>
    <dgm:cxn modelId="{9C77B7E7-8CCE-4A5F-874A-A47BF645CCBB}" type="presOf" srcId="{54323F4E-12DE-4B2E-8930-4AEEC6295A12}" destId="{6EAC8949-2237-455A-BFBF-091CA839E6CE}" srcOrd="0" destOrd="0" presId="urn:microsoft.com/office/officeart/2005/8/layout/radial6"/>
    <dgm:cxn modelId="{222858F6-05EB-4811-8AD5-2C50F9DE44E4}" type="presOf" srcId="{4C9DFA33-AD76-480A-9710-7E35B7822778}" destId="{9E17A650-253D-40E1-9775-9181F72D0D7A}" srcOrd="0" destOrd="0" presId="urn:microsoft.com/office/officeart/2005/8/layout/radial6"/>
    <dgm:cxn modelId="{78372DF9-2478-4548-9A25-B02E02C42905}" type="presOf" srcId="{42B29572-DD0C-4699-892F-9294F763463C}" destId="{5194B5EF-C2BA-4901-B6E4-7185DC87F250}" srcOrd="0" destOrd="0" presId="urn:microsoft.com/office/officeart/2005/8/layout/radial6"/>
    <dgm:cxn modelId="{7C6207FF-39DB-4F67-B410-9BBFF4EF3910}" type="presOf" srcId="{54BF3D47-13AF-4D88-A85A-F14F80BF5A0C}" destId="{375C5497-3896-4D7B-9B0F-E8F80303D7C6}" srcOrd="0" destOrd="0" presId="urn:microsoft.com/office/officeart/2005/8/layout/radial6"/>
    <dgm:cxn modelId="{4EFBB890-30BB-4B0E-A86C-6FE25E45FB73}" type="presParOf" srcId="{A9ACF6E8-6099-41C7-88B2-E7D47ADDCFCB}" destId="{224734B8-8096-4BB8-92B3-086B91D02A91}" srcOrd="0" destOrd="0" presId="urn:microsoft.com/office/officeart/2005/8/layout/radial6"/>
    <dgm:cxn modelId="{8173B28C-7DDD-4EEC-B35C-6E7953849079}" type="presParOf" srcId="{A9ACF6E8-6099-41C7-88B2-E7D47ADDCFCB}" destId="{34285334-7EEC-4FEC-B0C8-F7E8ADE8154D}" srcOrd="1" destOrd="0" presId="urn:microsoft.com/office/officeart/2005/8/layout/radial6"/>
    <dgm:cxn modelId="{ED76CAC5-B68D-4D88-865F-D9554081D106}" type="presParOf" srcId="{A9ACF6E8-6099-41C7-88B2-E7D47ADDCFCB}" destId="{2010B141-50F5-4647-BEB8-CEC9C3E925B3}" srcOrd="2" destOrd="0" presId="urn:microsoft.com/office/officeart/2005/8/layout/radial6"/>
    <dgm:cxn modelId="{40786978-8A15-4DDF-9019-7FD94630B9C6}" type="presParOf" srcId="{A9ACF6E8-6099-41C7-88B2-E7D47ADDCFCB}" destId="{44536A17-3848-44D8-B318-5FBF21BA5080}" srcOrd="3" destOrd="0" presId="urn:microsoft.com/office/officeart/2005/8/layout/radial6"/>
    <dgm:cxn modelId="{F93DDAB6-A473-409D-BF0D-B6B769C4B88C}" type="presParOf" srcId="{A9ACF6E8-6099-41C7-88B2-E7D47ADDCFCB}" destId="{6EAC8949-2237-455A-BFBF-091CA839E6CE}" srcOrd="4" destOrd="0" presId="urn:microsoft.com/office/officeart/2005/8/layout/radial6"/>
    <dgm:cxn modelId="{38097B59-33A9-4811-B17F-B9B17B032274}" type="presParOf" srcId="{A9ACF6E8-6099-41C7-88B2-E7D47ADDCFCB}" destId="{F492DF97-36ED-4719-93F0-D238518EC4AC}" srcOrd="5" destOrd="0" presId="urn:microsoft.com/office/officeart/2005/8/layout/radial6"/>
    <dgm:cxn modelId="{7DDCFCA4-7DCC-4220-8091-26386410448C}" type="presParOf" srcId="{A9ACF6E8-6099-41C7-88B2-E7D47ADDCFCB}" destId="{716A94C2-E268-4B5C-9D27-20C293CF947B}" srcOrd="6" destOrd="0" presId="urn:microsoft.com/office/officeart/2005/8/layout/radial6"/>
    <dgm:cxn modelId="{0CB37747-1210-441F-81D5-4390860D080A}" type="presParOf" srcId="{A9ACF6E8-6099-41C7-88B2-E7D47ADDCFCB}" destId="{5194B5EF-C2BA-4901-B6E4-7185DC87F250}" srcOrd="7" destOrd="0" presId="urn:microsoft.com/office/officeart/2005/8/layout/radial6"/>
    <dgm:cxn modelId="{0F24C659-E17A-445C-90B3-8F1045C5B1E4}" type="presParOf" srcId="{A9ACF6E8-6099-41C7-88B2-E7D47ADDCFCB}" destId="{F65D1511-A5CE-405A-840C-5086FF655565}" srcOrd="8" destOrd="0" presId="urn:microsoft.com/office/officeart/2005/8/layout/radial6"/>
    <dgm:cxn modelId="{F2E0A7E9-86B2-4C90-B28D-AF200A2044DC}" type="presParOf" srcId="{A9ACF6E8-6099-41C7-88B2-E7D47ADDCFCB}" destId="{375C5497-3896-4D7B-9B0F-E8F80303D7C6}" srcOrd="9" destOrd="0" presId="urn:microsoft.com/office/officeart/2005/8/layout/radial6"/>
    <dgm:cxn modelId="{50A0C780-3772-43F5-9626-CA6D68F8E3EF}" type="presParOf" srcId="{A9ACF6E8-6099-41C7-88B2-E7D47ADDCFCB}" destId="{9E17A650-253D-40E1-9775-9181F72D0D7A}" srcOrd="10" destOrd="0" presId="urn:microsoft.com/office/officeart/2005/8/layout/radial6"/>
    <dgm:cxn modelId="{E7F18925-10B8-421B-A7FA-3E24EA183AB7}" type="presParOf" srcId="{A9ACF6E8-6099-41C7-88B2-E7D47ADDCFCB}" destId="{9CC90D48-B4D4-4398-A29B-E63FD7424036}" srcOrd="11" destOrd="0" presId="urn:microsoft.com/office/officeart/2005/8/layout/radial6"/>
    <dgm:cxn modelId="{305915AA-B337-4FB9-8A97-DB11358445D3}" type="presParOf" srcId="{A9ACF6E8-6099-41C7-88B2-E7D47ADDCFCB}" destId="{A8416EE3-2103-4638-B1DD-E1916A6B9A53}" srcOrd="12" destOrd="0" presId="urn:microsoft.com/office/officeart/2005/8/layout/radial6"/>
    <dgm:cxn modelId="{6876FC00-BEFF-44E9-A966-FD90107E8AEA}" type="presParOf" srcId="{A9ACF6E8-6099-41C7-88B2-E7D47ADDCFCB}" destId="{0BEDA374-FB2B-415E-A7E3-73582811475C}" srcOrd="13" destOrd="0" presId="urn:microsoft.com/office/officeart/2005/8/layout/radial6"/>
    <dgm:cxn modelId="{89C2FF6E-96D0-4B07-81A5-C24535781F50}" type="presParOf" srcId="{A9ACF6E8-6099-41C7-88B2-E7D47ADDCFCB}" destId="{1CB77F2D-66A0-4AB1-92F4-D5C9EED375A7}" srcOrd="14" destOrd="0" presId="urn:microsoft.com/office/officeart/2005/8/layout/radial6"/>
    <dgm:cxn modelId="{EFF1EEC1-CF0B-4AA6-BAEA-0815A4819307}" type="presParOf" srcId="{A9ACF6E8-6099-41C7-88B2-E7D47ADDCFCB}" destId="{C3FAF726-88CE-4ACD-930F-2F46F3ACD25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AF726-88CE-4ACD-930F-2F46F3ACD254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16EE3-2103-4638-B1DD-E1916A6B9A53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C5497-3896-4D7B-9B0F-E8F80303D7C6}">
      <dsp:nvSpPr>
        <dsp:cNvPr id="0" name=""/>
        <dsp:cNvSpPr/>
      </dsp:nvSpPr>
      <dsp:spPr>
        <a:xfrm>
          <a:off x="1815892" y="655234"/>
          <a:ext cx="4460515" cy="4460515"/>
        </a:xfrm>
        <a:prstGeom prst="blockArc">
          <a:avLst>
            <a:gd name="adj1" fmla="val 3202544"/>
            <a:gd name="adj2" fmla="val 7525311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A94C2-E268-4B5C-9D27-20C293CF947B}">
      <dsp:nvSpPr>
        <dsp:cNvPr id="0" name=""/>
        <dsp:cNvSpPr/>
      </dsp:nvSpPr>
      <dsp:spPr>
        <a:xfrm>
          <a:off x="1827020" y="647017"/>
          <a:ext cx="4460515" cy="4460515"/>
        </a:xfrm>
        <a:prstGeom prst="blockArc">
          <a:avLst>
            <a:gd name="adj1" fmla="val 20554867"/>
            <a:gd name="adj2" fmla="val 322437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36A17-3848-44D8-B318-5FBF21BA5080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734B8-8096-4BB8-92B3-086B91D02A91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bg1"/>
              </a:solidFill>
            </a:rPr>
            <a:t>Barriers to integration</a:t>
          </a:r>
        </a:p>
      </dsp:txBody>
      <dsp:txXfrm>
        <a:off x="3338563" y="2172886"/>
        <a:ext cx="1450873" cy="1450873"/>
      </dsp:txXfrm>
    </dsp:sp>
    <dsp:sp modelId="{34285334-7EEC-4FEC-B0C8-F7E8ADE8154D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TRAUMA &amp;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 LACK OF CONTROL</a:t>
          </a:r>
        </a:p>
      </dsp:txBody>
      <dsp:txXfrm>
        <a:off x="3556194" y="211966"/>
        <a:ext cx="1015610" cy="1015610"/>
      </dsp:txXfrm>
    </dsp:sp>
    <dsp:sp modelId="{6EAC8949-2237-455A-BFBF-091CA839E6CE}">
      <dsp:nvSpPr>
        <dsp:cNvPr id="0" name=""/>
        <dsp:cNvSpPr/>
      </dsp:nvSpPr>
      <dsp:spPr>
        <a:xfrm>
          <a:off x="5417780" y="1506968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FOSTERING A</a:t>
          </a:r>
          <a:r>
            <a:rPr lang="en-GB" sz="1300" kern="1200" baseline="0" dirty="0"/>
            <a:t> SENSE OF BELONGING</a:t>
          </a:r>
          <a:endParaRPr lang="en-GB" sz="1300" kern="1200" dirty="0"/>
        </a:p>
      </dsp:txBody>
      <dsp:txXfrm>
        <a:off x="5628120" y="1717308"/>
        <a:ext cx="1015610" cy="1015610"/>
      </dsp:txXfrm>
    </dsp:sp>
    <dsp:sp modelId="{5194B5EF-C2BA-4901-B6E4-7185DC87F250}">
      <dsp:nvSpPr>
        <dsp:cNvPr id="0" name=""/>
        <dsp:cNvSpPr/>
      </dsp:nvSpPr>
      <dsp:spPr>
        <a:xfrm>
          <a:off x="4627652" y="3915775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ACCESSING PRACTICAL SUPPORT</a:t>
          </a:r>
        </a:p>
      </dsp:txBody>
      <dsp:txXfrm>
        <a:off x="4837992" y="4126115"/>
        <a:ext cx="1015610" cy="1015610"/>
      </dsp:txXfrm>
    </dsp:sp>
    <dsp:sp modelId="{9E17A650-253D-40E1-9775-9181F72D0D7A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LACK OF AWARENESS</a:t>
          </a:r>
        </a:p>
      </dsp:txBody>
      <dsp:txXfrm>
        <a:off x="2275674" y="4153003"/>
        <a:ext cx="1015610" cy="1015610"/>
      </dsp:txXfrm>
    </dsp:sp>
    <dsp:sp modelId="{0BEDA374-FB2B-415E-A7E3-73582811475C}">
      <dsp:nvSpPr>
        <dsp:cNvPr id="0" name=""/>
        <dsp:cNvSpPr/>
      </dsp:nvSpPr>
      <dsp:spPr>
        <a:xfrm>
          <a:off x="1273929" y="1506968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LANGUAGE</a:t>
          </a:r>
        </a:p>
      </dsp:txBody>
      <dsp:txXfrm>
        <a:off x="1484269" y="1717308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518F6-135B-4CEF-8D08-2965F5B6CC9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3CB80-BB06-463C-AC02-2E94C45AC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2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Context is key. Let you know about my journey as an educator in relation to refugee education and integration.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CB80-BB06-463C-AC02-2E94C45AC8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53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CB80-BB06-463C-AC02-2E94C45AC8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8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journey to </a:t>
            </a:r>
            <a:r>
              <a:rPr lang="en-GB" dirty="0" err="1"/>
              <a:t>CoS.</a:t>
            </a:r>
            <a:r>
              <a:rPr lang="en-GB" dirty="0"/>
              <a:t> Context. Places of sanctuary in N</a:t>
            </a:r>
            <a:r>
              <a:rPr lang="en-GB" baseline="0" dirty="0"/>
              <a:t> – UEA, arts centre, Unitarian Chapel, bar, restaurant, Norfolk Knitters,</a:t>
            </a:r>
            <a:r>
              <a:rPr lang="en-GB" dirty="0"/>
              <a:t> Also open</a:t>
            </a:r>
            <a:r>
              <a:rPr lang="en-GB" baseline="0" dirty="0"/>
              <a:t> to Norfolk.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0F063-DC92-409F-BA27-D7135B730D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5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Case study – Anya’s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CB80-BB06-463C-AC02-2E94C45AC8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3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25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7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7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7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45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1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9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7E09A6-7F48-4BCD-9B11-30B695B6F87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33096DB-713F-491C-9E0D-AB7141C15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78EA84-AA47-4E64-9AEA-745F57EAD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A3D311-5198-4AE1-A195-64210567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AC045-8EC3-5B26-D316-5EAD573FA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8217" y="625775"/>
            <a:ext cx="3391467" cy="5258429"/>
          </a:xfrm>
        </p:spPr>
        <p:txBody>
          <a:bodyPr anchor="ctr">
            <a:normAutofit/>
          </a:bodyPr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“What is the greatest difficulty, refugee students face in the process of integration in their host countries?”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054535-C006-4CBD-B555-2D26AE62C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28800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F657EEA-A4D5-63A6-3ED7-B90965B92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5" y="693801"/>
            <a:ext cx="3223110" cy="3947026"/>
          </a:xfrm>
          <a:prstGeom prst="rect">
            <a:avLst/>
          </a:prstGeom>
        </p:spPr>
      </p:pic>
      <p:pic>
        <p:nvPicPr>
          <p:cNvPr id="5" name="Picture 4" descr="DoW Resources — Norfolk Schools of Sanctuary">
            <a:extLst>
              <a:ext uri="{FF2B5EF4-FFF2-40B4-BE49-F238E27FC236}">
                <a16:creationId xmlns:a16="http://schemas.microsoft.com/office/drawing/2014/main" id="{D5084F27-E504-2412-06E2-62637722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" y="4964884"/>
            <a:ext cx="3223109" cy="12589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BE757-BE0F-5F07-C7CE-32C584706052}"/>
              </a:ext>
            </a:extLst>
          </p:cNvPr>
          <p:cNvSpPr txBox="1"/>
          <p:nvPr/>
        </p:nvSpPr>
        <p:spPr>
          <a:xfrm>
            <a:off x="7090054" y="5900709"/>
            <a:ext cx="457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Jake Rose-Brown</a:t>
            </a:r>
          </a:p>
          <a:p>
            <a:pPr algn="r"/>
            <a:r>
              <a:rPr lang="en-GB" b="1" dirty="0"/>
              <a:t>Teacher &amp; Co-founder of A Day of Welcome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B534D8-AEA4-C440-0F4B-840E1A27C5D8}"/>
              </a:ext>
            </a:extLst>
          </p:cNvPr>
          <p:cNvSpPr/>
          <p:nvPr/>
        </p:nvSpPr>
        <p:spPr>
          <a:xfrm>
            <a:off x="4367546" y="4227872"/>
            <a:ext cx="2804471" cy="20893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Question to answer in the chat:</a:t>
            </a:r>
          </a:p>
          <a:p>
            <a:pPr algn="ctr"/>
            <a:endParaRPr lang="en-GB" sz="1400" dirty="0"/>
          </a:p>
          <a:p>
            <a:pPr algn="ctr"/>
            <a:r>
              <a:rPr lang="en-GB" sz="1600" b="1" dirty="0"/>
              <a:t>What languages are spoken by the people in your classroom?</a:t>
            </a:r>
          </a:p>
        </p:txBody>
      </p:sp>
    </p:spTree>
    <p:extLst>
      <p:ext uri="{BB962C8B-B14F-4D97-AF65-F5344CB8AC3E}">
        <p14:creationId xmlns:p14="http://schemas.microsoft.com/office/powerpoint/2010/main" val="280159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532" y="331780"/>
            <a:ext cx="5507145" cy="1143000"/>
          </a:xfrm>
        </p:spPr>
        <p:txBody>
          <a:bodyPr>
            <a:noAutofit/>
          </a:bodyPr>
          <a:lstStyle/>
          <a:p>
            <a:pPr algn="r"/>
            <a:r>
              <a:rPr lang="en-GB" sz="3200" b="1" dirty="0"/>
              <a:t>How should schools respond to the ‘refugee crisis’?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05" y="1806560"/>
            <a:ext cx="10117640" cy="482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6D94B-BB1C-FF95-143B-C1E03D49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55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rBrown\Desktop\School of Sanctuary\Norwich SoS\NSoS design\CoS\Norwich Co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1" y="4633222"/>
            <a:ext cx="43897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8637" y="913706"/>
            <a:ext cx="4389718" cy="2413432"/>
            <a:chOff x="342174" y="404664"/>
            <a:chExt cx="4950546" cy="2413432"/>
          </a:xfrm>
        </p:grpSpPr>
        <p:pic>
          <p:nvPicPr>
            <p:cNvPr id="5" name="Picture 2" descr="C:\Users\MrBrown\Desktop\School of Sanctuary\Norwich SoS\NSoS design\CoS\cofs-logo_hires_colou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74" y="404664"/>
              <a:ext cx="4950546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84273" y="1340768"/>
              <a:ext cx="480589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cs typeface="Arial" panose="020B0604020202020204" pitchFamily="34" charset="0"/>
                </a:rPr>
                <a:t>City of Sanctuary is a grassroots movement in the UK committed to building a culture of hospitality and welcome, especially for refugees seeking sanctuary from war and persecution. </a:t>
              </a: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2194889" y="3494169"/>
            <a:ext cx="936104" cy="1159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16200000">
            <a:off x="5385750" y="4887585"/>
            <a:ext cx="936104" cy="93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3417065">
            <a:off x="8509810" y="3846367"/>
            <a:ext cx="936104" cy="1102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60F671-6749-4A5C-96F3-5F2B74523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07" y="4183402"/>
            <a:ext cx="1910660" cy="2339799"/>
          </a:xfrm>
          <a:prstGeom prst="rect">
            <a:avLst/>
          </a:prstGeom>
        </p:spPr>
      </p:pic>
      <p:pic>
        <p:nvPicPr>
          <p:cNvPr id="16" name="Picture 15" descr="DoW Resources — Norfolk Schools of Sanctuary">
            <a:extLst>
              <a:ext uri="{FF2B5EF4-FFF2-40B4-BE49-F238E27FC236}">
                <a16:creationId xmlns:a16="http://schemas.microsoft.com/office/drawing/2014/main" id="{9BE3F9D1-990E-4902-9ACF-D8B88C7ED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37" y="1250936"/>
            <a:ext cx="3162249" cy="12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B8AF7D3-4185-4B6C-9ACC-00685724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99" y="1754650"/>
            <a:ext cx="2823745" cy="21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own Arrow 14">
            <a:extLst>
              <a:ext uri="{FF2B5EF4-FFF2-40B4-BE49-F238E27FC236}">
                <a16:creationId xmlns:a16="http://schemas.microsoft.com/office/drawing/2014/main" id="{5D08B2D4-D1D4-4D63-A0B4-1DB3D0078989}"/>
              </a:ext>
            </a:extLst>
          </p:cNvPr>
          <p:cNvSpPr/>
          <p:nvPr/>
        </p:nvSpPr>
        <p:spPr>
          <a:xfrm rot="10800000">
            <a:off x="6834811" y="2940409"/>
            <a:ext cx="936104" cy="999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608C-B7A1-4296-8E53-3F50551F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67C3-3545-4837-8548-598C1B18F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E5BC2-AF75-4CB7-9CA7-E19BD93F2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8756" cy="7273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BB720-120D-47DF-97F7-A9091D756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481">
            <a:off x="520870" y="366846"/>
            <a:ext cx="3296962" cy="3683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800A7-40D7-49CB-955B-21905AB0D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61" y="2165113"/>
            <a:ext cx="8149855" cy="4585652"/>
          </a:xfrm>
          <a:prstGeom prst="rect">
            <a:avLst/>
          </a:prstGeom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404F61B5-F2AC-452B-8ECE-2BB02047D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16" y="107235"/>
            <a:ext cx="3355942" cy="520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B743D2F-49AD-46A3-8BA8-0E4B38C2B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23957" y="2723317"/>
            <a:ext cx="3542375" cy="39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4C4F75-285E-A3AB-FEDE-01F4081E4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90" y="374834"/>
            <a:ext cx="9195220" cy="61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9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60D828-89FA-B30D-1BB0-C02E7A733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12829"/>
              </p:ext>
            </p:extLst>
          </p:nvPr>
        </p:nvGraphicFramePr>
        <p:xfrm>
          <a:off x="439174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6A6DD2-F957-1DAA-1FC3-C56B90F2A17E}"/>
              </a:ext>
            </a:extLst>
          </p:cNvPr>
          <p:cNvSpPr txBox="1"/>
          <p:nvPr/>
        </p:nvSpPr>
        <p:spPr>
          <a:xfrm>
            <a:off x="887361" y="3460677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There is no single story!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Local context is 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Support the family to support the children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15499-07E9-339F-C44E-2E4D50054464}"/>
              </a:ext>
            </a:extLst>
          </p:cNvPr>
          <p:cNvSpPr txBox="1"/>
          <p:nvPr/>
        </p:nvSpPr>
        <p:spPr>
          <a:xfrm>
            <a:off x="887361" y="719665"/>
            <a:ext cx="584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b="1" dirty="0"/>
              <a:t>What is the greatest difficulty, refugee students face in the process of integration in their host countries?</a:t>
            </a:r>
          </a:p>
        </p:txBody>
      </p:sp>
    </p:spTree>
    <p:extLst>
      <p:ext uri="{BB962C8B-B14F-4D97-AF65-F5344CB8AC3E}">
        <p14:creationId xmlns:p14="http://schemas.microsoft.com/office/powerpoint/2010/main" val="40310437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Norfolk SoS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B050"/>
      </a:accent1>
      <a:accent2>
        <a:srgbClr val="8AB833"/>
      </a:accent2>
      <a:accent3>
        <a:srgbClr val="FFFF00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208</Words>
  <Application>Microsoft Macintosh PowerPoint</Application>
  <PresentationFormat>Widescreen</PresentationFormat>
  <Paragraphs>28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Basis</vt:lpstr>
      <vt:lpstr>PowerPoint Presentation</vt:lpstr>
      <vt:lpstr>How should schools respond to the ‘refugee crisis’?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Rose-Brown</dc:creator>
  <cp:lastModifiedBy>Ray Kirtley</cp:lastModifiedBy>
  <cp:revision>53</cp:revision>
  <dcterms:created xsi:type="dcterms:W3CDTF">2021-12-04T17:23:11Z</dcterms:created>
  <dcterms:modified xsi:type="dcterms:W3CDTF">2023-12-05T14:05:36Z</dcterms:modified>
</cp:coreProperties>
</file>